
<file path=[Content_Types].xml><?xml version="1.0" encoding="utf-8"?>
<Types xmlns="http://schemas.openxmlformats.org/package/2006/content-types">
  <Default Extension="bin" ContentType="image/unknown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5" r:id="rId3"/>
    <p:sldId id="337" r:id="rId4"/>
    <p:sldId id="338" r:id="rId5"/>
    <p:sldId id="339" r:id="rId6"/>
    <p:sldId id="340" r:id="rId7"/>
    <p:sldId id="341" r:id="rId8"/>
    <p:sldId id="342" r:id="rId9"/>
    <p:sldId id="343" r:id="rId10"/>
    <p:sldId id="344" r:id="rId11"/>
    <p:sldId id="345" r:id="rId12"/>
    <p:sldId id="34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D51866-6EEC-4177-A855-B352DFDFC6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0F102D4-327A-4508-9673-511E5CE4D7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FDE601-5C07-44FB-BE8A-AD538346D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A0308-A968-4746-967D-9749C3507A2E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15C9FD-25A5-4BCB-AA19-28F94C6EA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F33DBB-B439-4340-B7D5-E8749D8F1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0DB88-33BA-4CB4-892B-C660F9EE3E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308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2F9DE7-3769-47C5-ABE8-32D8BC35C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D421171-BBE1-455E-B171-E05D4728CC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51EC6E-EDB7-43FA-A1DE-026E6FF2D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A0308-A968-4746-967D-9749C3507A2E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1A91CB-EA2E-4A6F-A413-972B263FF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595E2E-A3E6-4FB1-B798-34DD0A206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0DB88-33BA-4CB4-892B-C660F9EE3E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892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0EA9097-FD52-4412-85DC-F790B6160E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C3FA505-87A8-4925-BFE7-16667E7F11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20D30A-12C7-4272-B4EB-8463BE7DC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A0308-A968-4746-967D-9749C3507A2E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89FB8E-3105-41BD-91B6-E30A66041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1A1BFB-8398-49D4-BF45-EA5B10125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0DB88-33BA-4CB4-892B-C660F9EE3E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493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AD588C-5E05-41C7-8867-04CB216F5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28D239-671F-4CB9-8555-79E9FDEE5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56CC90-D24D-47AE-B745-22244A5A4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A0308-A968-4746-967D-9749C3507A2E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862E73-99CD-4543-9352-822C0301D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67D46D-79DD-477F-9B30-61A1A576B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0DB88-33BA-4CB4-892B-C660F9EE3E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121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EF2605-DA63-4ED2-AD0C-67B5875A6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85A30D-3921-486D-B0EF-9D8711FEBE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1C360D-1701-46A6-99D3-BCAA91F66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A0308-A968-4746-967D-9749C3507A2E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FE32AF-F48A-4FB9-A624-7B4B8BC7B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D9877-0A8B-4BFE-9B77-460864AEB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0DB88-33BA-4CB4-892B-C660F9EE3E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596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04B03C-AE96-41B8-BD0E-D4C2A535C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1CBB4B-A580-4DDC-ADAD-B7AF4866F7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406E454-7624-4D8A-9BBE-08C35C618D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7EF6BF-2052-4559-B160-FFA6DF321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A0308-A968-4746-967D-9749C3507A2E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ECE165-A4D3-41F0-BA69-1915A9C67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78ADB67-44D7-484F-8D2D-EDEAE95CE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0DB88-33BA-4CB4-892B-C660F9EE3E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400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B215EB-F181-46A6-BC20-ECACF2FCD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97A05C-FE2D-432D-B178-1D0FD82CF1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5EB83BB-A9D9-4A5B-AD27-4F1F7F81AF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FDC0639-2C68-4C0F-89D9-F6861408F7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8251F26-0073-4A25-980D-7E383C8092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DCE34FB-A5DE-49ED-A800-75C1F71B6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A0308-A968-4746-967D-9749C3507A2E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D3D03D1-3DD3-4477-B3C5-0711CE35C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4FB80E1-81F8-4223-993C-35B97D84E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0DB88-33BA-4CB4-892B-C660F9EE3E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202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827E79-18CA-4622-8945-88A5C8946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727A42B-04E8-458E-A78E-1D2B22BCD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A0308-A968-4746-967D-9749C3507A2E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56F1848-3C31-476D-86BA-895B23A72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861F6E7-BD45-4BDC-A9CD-E20F3A479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0DB88-33BA-4CB4-892B-C660F9EE3E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683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01D7F0E-EE6C-46F7-9B17-0B074DB4E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A0308-A968-4746-967D-9749C3507A2E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E7CAFBD-1AC4-4FD4-B713-AB746046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23DD0B0-3C8B-43BB-9912-D615B91F6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0DB88-33BA-4CB4-892B-C660F9EE3E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218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630DDB-62AA-455B-8E78-46A2712C1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888BD5-2BC9-413B-9924-5AE9CF146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E28DFD-5515-4692-8E6C-72B4BF646B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BEB6C7-DDA6-4B14-8FAF-C9574B362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A0308-A968-4746-967D-9749C3507A2E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E21D46-4BC6-41D7-9881-AE6793FBB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C057C2-3635-4392-9EF8-FC64983A9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0DB88-33BA-4CB4-892B-C660F9EE3E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325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C0A280-79C4-4140-9A10-219FF41BE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12F882B-3DD2-457B-941B-B16F0D46B3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F9321A5-3EB6-4701-B0E3-C64793B133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F51851D-133A-460E-AD4A-42C532610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A0308-A968-4746-967D-9749C3507A2E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2BD5FB-DD08-48A7-AF60-2C7CAFF8B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798194-FC7D-41EF-9AAA-EBFCF0F3F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0DB88-33BA-4CB4-892B-C660F9EE3E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264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66A723-F038-4E2F-8106-B62018547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C01A02-FC44-4315-9E33-7263215EA0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3E808D-2D31-4BD8-BAF3-82C5A25703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A0308-A968-4746-967D-9749C3507A2E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A330B4-94F2-4204-A3C5-DC757F3F16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8C91AC-DB03-4D65-8CAB-671678D9D9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0DB88-33BA-4CB4-892B-C660F9EE3E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07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bin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bin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8E127284-590A-4FD9-BDA4-E6D55AF7CDEF}"/>
              </a:ext>
            </a:extLst>
          </p:cNvPr>
          <p:cNvSpPr txBox="1">
            <a:spLocks/>
          </p:cNvSpPr>
          <p:nvPr/>
        </p:nvSpPr>
        <p:spPr>
          <a:xfrm>
            <a:off x="1143000" y="3429000"/>
            <a:ext cx="9906000" cy="1404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Игра: «Правда или ложь»</a:t>
            </a:r>
          </a:p>
          <a:p>
            <a:pPr>
              <a:lnSpc>
                <a:spcPct val="100000"/>
              </a:lnSpc>
            </a:pPr>
            <a:r>
              <a:rPr lang="ru-RU" sz="2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ru-RU" sz="2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Тема: Гибридные конфликты</a:t>
            </a:r>
            <a:b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951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9B3426-8CB6-4D39-9C09-6BFECBB98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445" y="1304571"/>
            <a:ext cx="10259615" cy="1729675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Применение современных технологий пропаганды и информационной обработки населения не являются эффективными в гибридном конфликте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F9F67F-00E1-476D-BD7F-F90B581AE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316" y="4527137"/>
            <a:ext cx="9603275" cy="1617156"/>
          </a:xfrm>
        </p:spPr>
        <p:txBody>
          <a:bodyPr>
            <a:no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Правда</a:t>
            </a:r>
          </a:p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Ложь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73BA71C-B276-4639-8B16-86C002EC52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170" y="3658280"/>
            <a:ext cx="5023759" cy="2880000"/>
          </a:xfrm>
          <a:prstGeom prst="rect">
            <a:avLst/>
          </a:prstGeom>
        </p:spPr>
      </p:pic>
      <p:sp>
        <p:nvSpPr>
          <p:cNvPr id="7" name="Стрелка: вправо с вырезом 6">
            <a:extLst>
              <a:ext uri="{FF2B5EF4-FFF2-40B4-BE49-F238E27FC236}">
                <a16:creationId xmlns:a16="http://schemas.microsoft.com/office/drawing/2014/main" id="{6B9CC0B9-48A2-4E3F-9257-C08A17D3CAFF}"/>
              </a:ext>
            </a:extLst>
          </p:cNvPr>
          <p:cNvSpPr/>
          <p:nvPr/>
        </p:nvSpPr>
        <p:spPr>
          <a:xfrm rot="10800000">
            <a:off x="2935673" y="5335715"/>
            <a:ext cx="978408" cy="484632"/>
          </a:xfrm>
          <a:prstGeom prst="notched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248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9B3426-8CB6-4D39-9C09-6BFECBB98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445" y="1304571"/>
            <a:ext cx="10259615" cy="1729675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Одним из способов ведения гибридного конфликта является воздействие на политических лидеров страны-противника финансовыми и экономическими санкциями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F9F67F-00E1-476D-BD7F-F90B581AE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316" y="4527137"/>
            <a:ext cx="9603275" cy="1617156"/>
          </a:xfrm>
        </p:spPr>
        <p:txBody>
          <a:bodyPr>
            <a:no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Правда</a:t>
            </a:r>
          </a:p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Ложь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D1E6058-0774-4B5F-BBD3-CE9A9470B4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8280">
            <a:off x="6177018" y="3314310"/>
            <a:ext cx="3600000" cy="3600000"/>
          </a:xfrm>
          <a:prstGeom prst="rect">
            <a:avLst/>
          </a:prstGeom>
        </p:spPr>
      </p:pic>
      <p:sp>
        <p:nvSpPr>
          <p:cNvPr id="6" name="Стрелка: вправо с вырезом 5">
            <a:extLst>
              <a:ext uri="{FF2B5EF4-FFF2-40B4-BE49-F238E27FC236}">
                <a16:creationId xmlns:a16="http://schemas.microsoft.com/office/drawing/2014/main" id="{43200669-F026-45E0-AC12-1F9412ED9B4C}"/>
              </a:ext>
            </a:extLst>
          </p:cNvPr>
          <p:cNvSpPr/>
          <p:nvPr/>
        </p:nvSpPr>
        <p:spPr>
          <a:xfrm rot="10800000">
            <a:off x="3327559" y="4611916"/>
            <a:ext cx="978408" cy="484632"/>
          </a:xfrm>
          <a:prstGeom prst="notched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132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9B3426-8CB6-4D39-9C09-6BFECBB98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1" y="1304571"/>
            <a:ext cx="11239500" cy="1729675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Участниками гибридных конфликтов могут являться как регулярные военные силы государств, так и нерегулярные военные формирования негосударственных организаций и объединений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F9F67F-00E1-476D-BD7F-F90B581AE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316" y="4527137"/>
            <a:ext cx="9603275" cy="1617156"/>
          </a:xfrm>
        </p:spPr>
        <p:txBody>
          <a:bodyPr>
            <a:no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Правда</a:t>
            </a:r>
          </a:p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Ложь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56B0EBC-B6EE-4604-A6E1-1736453E95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938" y="3741967"/>
            <a:ext cx="5040000" cy="2520000"/>
          </a:xfrm>
          <a:prstGeom prst="rect">
            <a:avLst/>
          </a:prstGeom>
        </p:spPr>
      </p:pic>
      <p:sp>
        <p:nvSpPr>
          <p:cNvPr id="7" name="Стрелка: вправо с вырезом 6">
            <a:extLst>
              <a:ext uri="{FF2B5EF4-FFF2-40B4-BE49-F238E27FC236}">
                <a16:creationId xmlns:a16="http://schemas.microsoft.com/office/drawing/2014/main" id="{89863A9D-D620-4053-AAC1-EB5633BED612}"/>
              </a:ext>
            </a:extLst>
          </p:cNvPr>
          <p:cNvSpPr/>
          <p:nvPr/>
        </p:nvSpPr>
        <p:spPr>
          <a:xfrm rot="10800000">
            <a:off x="3327559" y="4611916"/>
            <a:ext cx="978408" cy="484632"/>
          </a:xfrm>
          <a:prstGeom prst="notched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878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686465" y="2714862"/>
            <a:ext cx="4221129" cy="38535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/>
            <a:endParaRPr lang="ru-RU" sz="1200" b="1" dirty="0">
              <a:solidFill>
                <a:srgbClr val="D730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BD5C6CE-CEFC-664C-B4CD-B6A1A6AA40EE}"/>
              </a:ext>
            </a:extLst>
          </p:cNvPr>
          <p:cNvSpPr/>
          <p:nvPr/>
        </p:nvSpPr>
        <p:spPr>
          <a:xfrm>
            <a:off x="5991837" y="3391609"/>
            <a:ext cx="4861034" cy="57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BD5C6CE-CEFC-664C-B4CD-B6A1A6AA40EE}"/>
              </a:ext>
            </a:extLst>
          </p:cNvPr>
          <p:cNvSpPr/>
          <p:nvPr/>
        </p:nvSpPr>
        <p:spPr>
          <a:xfrm>
            <a:off x="6295843" y="3391610"/>
            <a:ext cx="4817995" cy="520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228725" y="2253201"/>
            <a:ext cx="4933950" cy="44626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457200"/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just" defTabSz="457200"/>
            <a:endParaRPr lang="ru-RU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 defTabSz="457200">
              <a:buFontTx/>
              <a:buAutoNum type="arabicParenR"/>
            </a:pPr>
            <a:endParaRPr lang="ru-RU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457200"/>
            <a:endParaRPr lang="ru-RU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 defTabSz="457200">
              <a:buFontTx/>
              <a:buAutoNum type="arabicParenR"/>
            </a:pPr>
            <a:endParaRPr lang="ru-RU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 defTabSz="457200">
              <a:buFontTx/>
              <a:buAutoNum type="arabicParenR"/>
            </a:pPr>
            <a:endParaRPr lang="ru-RU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457200"/>
            <a:endParaRPr lang="ru-RU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457200"/>
            <a:endParaRPr lang="ru-RU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457200"/>
            <a:endParaRPr lang="ru-RU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644E5B-1BAF-4A65-B9AF-1BB354D71DA3}"/>
              </a:ext>
            </a:extLst>
          </p:cNvPr>
          <p:cNvSpPr txBox="1"/>
          <p:nvPr/>
        </p:nvSpPr>
        <p:spPr>
          <a:xfrm>
            <a:off x="1975384" y="545515"/>
            <a:ext cx="4662022" cy="703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О чем эта игра?</a:t>
            </a:r>
            <a:endParaRPr lang="ru-RU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39624F9-FD06-4B72-9C19-AE342091EEB4}"/>
              </a:ext>
            </a:extLst>
          </p:cNvPr>
          <p:cNvSpPr txBox="1"/>
          <p:nvPr/>
        </p:nvSpPr>
        <p:spPr>
          <a:xfrm>
            <a:off x="1075226" y="1901514"/>
            <a:ext cx="8449015" cy="3920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Участникам предлагается рассмотреть несколько фактов о гибридных конфликтах и угадать что из этого правда, а что ложь;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Время на обдумывание 15 сек;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После ответа на каждый вопрос идет небольшое обсуждение и пояснение правильного ответа.</a:t>
            </a:r>
          </a:p>
        </p:txBody>
      </p:sp>
    </p:spTree>
    <p:extLst>
      <p:ext uri="{BB962C8B-B14F-4D97-AF65-F5344CB8AC3E}">
        <p14:creationId xmlns:p14="http://schemas.microsoft.com/office/powerpoint/2010/main" val="3588490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9B3426-8CB6-4D39-9C09-6BFECBB98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811" y="1448954"/>
            <a:ext cx="10871973" cy="1729675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протестов, провокаций власти и массовых мероприятий являются эффективными мероприятиями для разрешения гибридного конфликта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F9F67F-00E1-476D-BD7F-F90B581AE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150" y="4302034"/>
            <a:ext cx="9603275" cy="1617156"/>
          </a:xfrm>
        </p:spPr>
        <p:txBody>
          <a:bodyPr>
            <a:no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Правда</a:t>
            </a:r>
          </a:p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Ложь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F213733-317B-4AD7-8E82-BE4347FA48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15"/>
          <a:stretch/>
        </p:blipFill>
        <p:spPr>
          <a:xfrm>
            <a:off x="4989827" y="3792582"/>
            <a:ext cx="4931508" cy="2470617"/>
          </a:xfrm>
          <a:prstGeom prst="rect">
            <a:avLst/>
          </a:prstGeom>
        </p:spPr>
      </p:pic>
      <p:sp>
        <p:nvSpPr>
          <p:cNvPr id="6" name="Стрелка: вправо с вырезом 5">
            <a:extLst>
              <a:ext uri="{FF2B5EF4-FFF2-40B4-BE49-F238E27FC236}">
                <a16:creationId xmlns:a16="http://schemas.microsoft.com/office/drawing/2014/main" id="{6793056E-BAE3-4831-B082-83FA25DD13D7}"/>
              </a:ext>
            </a:extLst>
          </p:cNvPr>
          <p:cNvSpPr/>
          <p:nvPr/>
        </p:nvSpPr>
        <p:spPr>
          <a:xfrm rot="10800000">
            <a:off x="2928340" y="5110612"/>
            <a:ext cx="978408" cy="484632"/>
          </a:xfrm>
          <a:prstGeom prst="notched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049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9B3426-8CB6-4D39-9C09-6BFECBB98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0755" y="1200068"/>
            <a:ext cx="9295720" cy="1729675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Под прицелом гибридного конфликта находятся сознание и разум каждого из нас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F9F67F-00E1-476D-BD7F-F90B581AE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150" y="4302034"/>
            <a:ext cx="9603275" cy="1617156"/>
          </a:xfrm>
        </p:spPr>
        <p:txBody>
          <a:bodyPr>
            <a:no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Правда</a:t>
            </a:r>
          </a:p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Ложь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41AF1E7-66CC-49CF-8DA3-EFC47B9697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559" y="3267440"/>
            <a:ext cx="2880000" cy="2880000"/>
          </a:xfrm>
          <a:prstGeom prst="rect">
            <a:avLst/>
          </a:prstGeom>
        </p:spPr>
      </p:pic>
      <p:sp>
        <p:nvSpPr>
          <p:cNvPr id="6" name="Стрелка: вправо с вырезом 5">
            <a:extLst>
              <a:ext uri="{FF2B5EF4-FFF2-40B4-BE49-F238E27FC236}">
                <a16:creationId xmlns:a16="http://schemas.microsoft.com/office/drawing/2014/main" id="{D198E7CA-20E4-4E99-B782-CBD5E16EEA19}"/>
              </a:ext>
            </a:extLst>
          </p:cNvPr>
          <p:cNvSpPr/>
          <p:nvPr/>
        </p:nvSpPr>
        <p:spPr>
          <a:xfrm rot="10800000">
            <a:off x="3311517" y="4405217"/>
            <a:ext cx="978408" cy="484632"/>
          </a:xfrm>
          <a:prstGeom prst="notched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297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9B3426-8CB6-4D39-9C09-6BFECBB98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103" y="1522285"/>
            <a:ext cx="10488795" cy="1729675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Противостоять гибридному конфликту, направленному на население, можно только путем собственных размышлений и повышения собственной политической грамотности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F9F67F-00E1-476D-BD7F-F90B581AE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316" y="4527137"/>
            <a:ext cx="9603275" cy="1617156"/>
          </a:xfrm>
        </p:spPr>
        <p:txBody>
          <a:bodyPr>
            <a:no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Правда</a:t>
            </a:r>
          </a:p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Ложь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4EDF1BA-C3F4-4FED-ADB2-29322779B3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538" y="3606041"/>
            <a:ext cx="2970947" cy="2880000"/>
          </a:xfrm>
          <a:prstGeom prst="rect">
            <a:avLst/>
          </a:prstGeom>
        </p:spPr>
      </p:pic>
      <p:sp>
        <p:nvSpPr>
          <p:cNvPr id="6" name="Стрелка: вправо с вырезом 5">
            <a:extLst>
              <a:ext uri="{FF2B5EF4-FFF2-40B4-BE49-F238E27FC236}">
                <a16:creationId xmlns:a16="http://schemas.microsoft.com/office/drawing/2014/main" id="{CB9D2488-3EA0-4F5C-A2E6-D22AEA22E8A1}"/>
              </a:ext>
            </a:extLst>
          </p:cNvPr>
          <p:cNvSpPr/>
          <p:nvPr/>
        </p:nvSpPr>
        <p:spPr>
          <a:xfrm rot="10800000">
            <a:off x="3413190" y="4665245"/>
            <a:ext cx="978408" cy="484632"/>
          </a:xfrm>
          <a:prstGeom prst="notched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994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9B3426-8CB6-4D39-9C09-6BFECBB98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103" y="1522285"/>
            <a:ext cx="10488795" cy="1729675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К целям гибридного конфликта не относится информационное пространство и формирование выгодного сознания и поведения человека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F9F67F-00E1-476D-BD7F-F90B581AE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316" y="4527137"/>
            <a:ext cx="9603275" cy="1617156"/>
          </a:xfrm>
        </p:spPr>
        <p:txBody>
          <a:bodyPr>
            <a:no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Правда</a:t>
            </a:r>
          </a:p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Ложь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62FE4BF-1C6A-45A3-BBDC-0B6A7ABCEA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895" y="3891435"/>
            <a:ext cx="2926006" cy="2966565"/>
          </a:xfrm>
          <a:prstGeom prst="rect">
            <a:avLst/>
          </a:prstGeom>
        </p:spPr>
      </p:pic>
      <p:sp>
        <p:nvSpPr>
          <p:cNvPr id="7" name="Стрелка: вправо с вырезом 6">
            <a:extLst>
              <a:ext uri="{FF2B5EF4-FFF2-40B4-BE49-F238E27FC236}">
                <a16:creationId xmlns:a16="http://schemas.microsoft.com/office/drawing/2014/main" id="{25579D49-7580-476F-A34D-ACFA0F203DB7}"/>
              </a:ext>
            </a:extLst>
          </p:cNvPr>
          <p:cNvSpPr/>
          <p:nvPr/>
        </p:nvSpPr>
        <p:spPr>
          <a:xfrm rot="10800000">
            <a:off x="2923986" y="5335715"/>
            <a:ext cx="978408" cy="484632"/>
          </a:xfrm>
          <a:prstGeom prst="notched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50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9B3426-8CB6-4D39-9C09-6BFECBB98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908" y="1082139"/>
            <a:ext cx="10766184" cy="1729675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Одним из инструментов гибридного конфликта является непрерывная атака населения новостями негативного характера и фейковыми вбросами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F9F67F-00E1-476D-BD7F-F90B581AE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316" y="4527137"/>
            <a:ext cx="9603275" cy="1617156"/>
          </a:xfrm>
        </p:spPr>
        <p:txBody>
          <a:bodyPr>
            <a:no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Правда</a:t>
            </a:r>
          </a:p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Ложь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D495312-5CE7-4EA6-BD18-5B30C43204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553189"/>
            <a:ext cx="3600000" cy="2997000"/>
          </a:xfrm>
          <a:prstGeom prst="rect">
            <a:avLst/>
          </a:prstGeom>
        </p:spPr>
      </p:pic>
      <p:sp>
        <p:nvSpPr>
          <p:cNvPr id="7" name="Стрелка: вправо с вырезом 6">
            <a:extLst>
              <a:ext uri="{FF2B5EF4-FFF2-40B4-BE49-F238E27FC236}">
                <a16:creationId xmlns:a16="http://schemas.microsoft.com/office/drawing/2014/main" id="{73FC858F-B7D9-489C-9DD1-C6F842C9391B}"/>
              </a:ext>
            </a:extLst>
          </p:cNvPr>
          <p:cNvSpPr/>
          <p:nvPr/>
        </p:nvSpPr>
        <p:spPr>
          <a:xfrm rot="10800000">
            <a:off x="3315872" y="4639030"/>
            <a:ext cx="978408" cy="484632"/>
          </a:xfrm>
          <a:prstGeom prst="notched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196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9B3426-8CB6-4D39-9C09-6BFECBB98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73942"/>
            <a:ext cx="9510678" cy="1729675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Цель гибридного конфликта – наладить экономику и политическую стабильность, повысить моральный дух населения стороны противника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F9F67F-00E1-476D-BD7F-F90B581AE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316" y="4527137"/>
            <a:ext cx="9603275" cy="1617156"/>
          </a:xfrm>
        </p:spPr>
        <p:txBody>
          <a:bodyPr>
            <a:no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Правда</a:t>
            </a:r>
          </a:p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Ложь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6948966-A2E5-43C2-A331-1A9D733210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406" y="3644190"/>
            <a:ext cx="4467808" cy="2880000"/>
          </a:xfrm>
          <a:prstGeom prst="rect">
            <a:avLst/>
          </a:prstGeom>
        </p:spPr>
      </p:pic>
      <p:sp>
        <p:nvSpPr>
          <p:cNvPr id="7" name="Стрелка: вправо с вырезом 6">
            <a:extLst>
              <a:ext uri="{FF2B5EF4-FFF2-40B4-BE49-F238E27FC236}">
                <a16:creationId xmlns:a16="http://schemas.microsoft.com/office/drawing/2014/main" id="{459F8EB8-A178-42F1-961C-8B45E6D1DF00}"/>
              </a:ext>
            </a:extLst>
          </p:cNvPr>
          <p:cNvSpPr/>
          <p:nvPr/>
        </p:nvSpPr>
        <p:spPr>
          <a:xfrm rot="10800000">
            <a:off x="3057593" y="5335715"/>
            <a:ext cx="978408" cy="484632"/>
          </a:xfrm>
          <a:prstGeom prst="notched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263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9B3426-8CB6-4D39-9C09-6BFECBB98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73942"/>
            <a:ext cx="9510678" cy="1729675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Одним из эффективных мероприятий гибридного конфликта является выдвижение агентов влияния из местного населения, оказание им финансовой и организационной поддержки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F9F67F-00E1-476D-BD7F-F90B581AE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316" y="4527137"/>
            <a:ext cx="9603275" cy="1617156"/>
          </a:xfrm>
        </p:spPr>
        <p:txBody>
          <a:bodyPr>
            <a:no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Правда</a:t>
            </a:r>
          </a:p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Ложь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6B42787-0854-4800-8740-8CE9B039B6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18" b="18476"/>
          <a:stretch/>
        </p:blipFill>
        <p:spPr>
          <a:xfrm>
            <a:off x="6096000" y="3968559"/>
            <a:ext cx="3912682" cy="2520000"/>
          </a:xfrm>
          <a:prstGeom prst="rect">
            <a:avLst/>
          </a:prstGeom>
        </p:spPr>
      </p:pic>
      <p:sp>
        <p:nvSpPr>
          <p:cNvPr id="6" name="Стрелка: вправо с вырезом 5">
            <a:extLst>
              <a:ext uri="{FF2B5EF4-FFF2-40B4-BE49-F238E27FC236}">
                <a16:creationId xmlns:a16="http://schemas.microsoft.com/office/drawing/2014/main" id="{0A58D13A-25E6-4DC9-8D6E-D76046FF0B2C}"/>
              </a:ext>
            </a:extLst>
          </p:cNvPr>
          <p:cNvSpPr/>
          <p:nvPr/>
        </p:nvSpPr>
        <p:spPr>
          <a:xfrm rot="10800000">
            <a:off x="3405936" y="4665155"/>
            <a:ext cx="978408" cy="484632"/>
          </a:xfrm>
          <a:prstGeom prst="notched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2198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237</Words>
  <PresentationFormat>Широкоэкранный</PresentationFormat>
  <Paragraphs>44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Организация протестов, провокаций власти и массовых мероприятий являются эффективными мероприятиями для разрешения гибридного конфликта</vt:lpstr>
      <vt:lpstr>Под прицелом гибридного конфликта находятся сознание и разум каждого из нас</vt:lpstr>
      <vt:lpstr>Противостоять гибридному конфликту, направленному на население, можно только путем собственных размышлений и повышения собственной политической грамотности</vt:lpstr>
      <vt:lpstr>К целям гибридного конфликта не относится информационное пространство и формирование выгодного сознания и поведения человека</vt:lpstr>
      <vt:lpstr>Одним из инструментов гибридного конфликта является непрерывная атака населения новостями негативного характера и фейковыми вбросами</vt:lpstr>
      <vt:lpstr>Цель гибридного конфликта – наладить экономику и политическую стабильность, повысить моральный дух населения стороны противника</vt:lpstr>
      <vt:lpstr>Одним из эффективных мероприятий гибридного конфликта является выдвижение агентов влияния из местного населения, оказание им финансовой и организационной поддержки</vt:lpstr>
      <vt:lpstr>Применение современных технологий пропаганды и информационной обработки населения не являются эффективными в гибридном конфликте</vt:lpstr>
      <vt:lpstr>Одним из способов ведения гибридного конфликта является воздействие на политических лидеров страны-противника финансовыми и экономическими санкциями</vt:lpstr>
      <vt:lpstr>Участниками гибридных конфликтов могут являться как регулярные военные силы государств, так и нерегулярные военные формирования негосударственных организаций и объединений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2022-03-07T09:58:28Z</dcterms:created>
  <dcterms:modified xsi:type="dcterms:W3CDTF">2022-03-09T17:48:57Z</dcterms:modified>
</cp:coreProperties>
</file>